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  <p:sldId id="282" r:id="rId7"/>
    <p:sldId id="262" r:id="rId8"/>
    <p:sldId id="263" r:id="rId9"/>
    <p:sldId id="280" r:id="rId10"/>
    <p:sldId id="281" r:id="rId11"/>
    <p:sldId id="265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3" r:id="rId22"/>
    <p:sldId id="279" r:id="rId23"/>
    <p:sldId id="277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970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F7F8-3EB3-4A98-A180-8235D89D3246}" type="datetimeFigureOut">
              <a:rPr lang="fr-FR" smtClean="0"/>
              <a:t>01/11/2016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C9C5-17FC-4CDD-AE26-574B2FE55CD9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F7F8-3EB3-4A98-A180-8235D89D3246}" type="datetimeFigureOut">
              <a:rPr lang="fr-FR" smtClean="0"/>
              <a:t>01/11/2016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C9C5-17FC-4CDD-AE26-574B2FE55CD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F7F8-3EB3-4A98-A180-8235D89D3246}" type="datetimeFigureOut">
              <a:rPr lang="fr-FR" smtClean="0"/>
              <a:t>01/11/2016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C9C5-17FC-4CDD-AE26-574B2FE55CD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F7F8-3EB3-4A98-A180-8235D89D3246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01/11/2016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C9C5-17FC-4CDD-AE26-574B2FE55CD9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01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F7F8-3EB3-4A98-A180-8235D89D3246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01/11/2016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C9C5-17FC-4CDD-AE26-574B2FE55CD9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99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F7F8-3EB3-4A98-A180-8235D89D3246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01/11/2016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C9C5-17FC-4CDD-AE26-574B2FE55CD9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16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F7F8-3EB3-4A98-A180-8235D89D3246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01/11/2016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C9C5-17FC-4CDD-AE26-574B2FE55CD9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81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F7F8-3EB3-4A98-A180-8235D89D3246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01/11/2016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C9C5-17FC-4CDD-AE26-574B2FE55CD9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02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F7F8-3EB3-4A98-A180-8235D89D3246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01/11/2016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C9C5-17FC-4CDD-AE26-574B2FE55CD9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05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F7F8-3EB3-4A98-A180-8235D89D3246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01/11/2016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C9C5-17FC-4CDD-AE26-574B2FE55CD9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16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F7F8-3EB3-4A98-A180-8235D89D3246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01/11/2016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C9C5-17FC-4CDD-AE26-574B2FE55CD9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0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F7F8-3EB3-4A98-A180-8235D89D3246}" type="datetimeFigureOut">
              <a:rPr lang="fr-FR" smtClean="0"/>
              <a:t>01/11/2016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C9C5-17FC-4CDD-AE26-574B2FE55CD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F7F8-3EB3-4A98-A180-8235D89D3246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01/11/2016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FADC9C5-17FC-4CDD-AE26-574B2FE55CD9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82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F7F8-3EB3-4A98-A180-8235D89D3246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01/11/2016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C9C5-17FC-4CDD-AE26-574B2FE55CD9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6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F7F8-3EB3-4A98-A180-8235D89D3246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01/11/2016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C9C5-17FC-4CDD-AE26-574B2FE55CD9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2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F7F8-3EB3-4A98-A180-8235D89D3246}" type="datetimeFigureOut">
              <a:rPr lang="fr-FR" smtClean="0"/>
              <a:t>01/11/2016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C9C5-17FC-4CDD-AE26-574B2FE55CD9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F7F8-3EB3-4A98-A180-8235D89D3246}" type="datetimeFigureOut">
              <a:rPr lang="fr-FR" smtClean="0"/>
              <a:t>01/11/2016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C9C5-17FC-4CDD-AE26-574B2FE55CD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F7F8-3EB3-4A98-A180-8235D89D3246}" type="datetimeFigureOut">
              <a:rPr lang="fr-FR" smtClean="0"/>
              <a:t>01/11/2016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C9C5-17FC-4CDD-AE26-574B2FE55CD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F7F8-3EB3-4A98-A180-8235D89D3246}" type="datetimeFigureOut">
              <a:rPr lang="fr-FR" smtClean="0"/>
              <a:t>01/11/2016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C9C5-17FC-4CDD-AE26-574B2FE55CD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F7F8-3EB3-4A98-A180-8235D89D3246}" type="datetimeFigureOut">
              <a:rPr lang="fr-FR" smtClean="0"/>
              <a:t>01/11/2016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C9C5-17FC-4CDD-AE26-574B2FE55CD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F7F8-3EB3-4A98-A180-8235D89D3246}" type="datetimeFigureOut">
              <a:rPr lang="fr-FR" smtClean="0"/>
              <a:t>01/11/2016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C9C5-17FC-4CDD-AE26-574B2FE55CD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F7F8-3EB3-4A98-A180-8235D89D3246}" type="datetimeFigureOut">
              <a:rPr lang="fr-FR" smtClean="0"/>
              <a:t>01/11/2016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FADC9C5-17FC-4CDD-AE26-574B2FE55CD9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28F7F8-3EB3-4A98-A180-8235D89D3246}" type="datetimeFigureOut">
              <a:rPr lang="fr-FR" smtClean="0"/>
              <a:t>01/11/2016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ADC9C5-17FC-4CDD-AE26-574B2FE55CD9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28F7F8-3EB3-4A98-A180-8235D89D3246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01/11/2016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ADC9C5-17FC-4CDD-AE26-574B2FE55CD9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96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03D4A8"/>
            </a:gs>
            <a:gs pos="33000">
              <a:srgbClr val="21D6E0"/>
            </a:gs>
            <a:gs pos="54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772400" cy="3528392"/>
          </a:xfrm>
        </p:spPr>
        <p:txBody>
          <a:bodyPr>
            <a:noAutofit/>
          </a:bodyPr>
          <a:lstStyle/>
          <a:p>
            <a:r>
              <a:rPr lang="fr-FR" sz="6000" dirty="0" smtClean="0">
                <a:solidFill>
                  <a:srgbClr val="00B050"/>
                </a:solidFill>
              </a:rPr>
              <a:t>Projet E3D</a:t>
            </a:r>
            <a:r>
              <a:rPr lang="fr-FR" sz="6000" dirty="0" smtClean="0">
                <a:solidFill>
                  <a:schemeClr val="bg1"/>
                </a:solidFill>
              </a:rPr>
              <a:t/>
            </a:r>
            <a:br>
              <a:rPr lang="fr-FR" sz="6000" dirty="0" smtClean="0">
                <a:solidFill>
                  <a:schemeClr val="bg1"/>
                </a:solidFill>
              </a:rPr>
            </a:br>
            <a:r>
              <a:rPr lang="fr-FR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Lycée Emmanuel Mounier</a:t>
            </a:r>
            <a:r>
              <a:rPr lang="fr-FR" sz="6000" dirty="0" smtClean="0">
                <a:solidFill>
                  <a:schemeClr val="bg1"/>
                </a:solidFill>
              </a:rPr>
              <a:t/>
            </a:r>
            <a:br>
              <a:rPr lang="fr-FR" sz="6000" dirty="0" smtClean="0">
                <a:solidFill>
                  <a:schemeClr val="bg1"/>
                </a:solidFill>
              </a:rPr>
            </a:br>
            <a:r>
              <a:rPr lang="fr-FR" sz="6000" dirty="0" smtClean="0">
                <a:solidFill>
                  <a:schemeClr val="bg1"/>
                </a:solidFill>
              </a:rPr>
              <a:t>Année 2016-2017</a:t>
            </a:r>
            <a:endParaRPr lang="fr-FR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En résumé :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endParaRPr lang="fr-FR" altLang="fr-FR" sz="2800" dirty="0">
              <a:solidFill>
                <a:schemeClr val="bg1"/>
              </a:solidFill>
              <a:latin typeface="Cooper Black" pitchFamily="16" charset="0"/>
            </a:endParaRPr>
          </a:p>
          <a:p>
            <a:pPr marL="0" indent="0" algn="just">
              <a:buNone/>
            </a:pPr>
            <a:r>
              <a:rPr lang="fr-FR" altLang="fr-FR" sz="2800" dirty="0" smtClean="0">
                <a:solidFill>
                  <a:schemeClr val="bg1"/>
                </a:solidFill>
                <a:latin typeface="Cooper Black" pitchFamily="16" charset="0"/>
              </a:rPr>
              <a:t>Notre consommation importante contribue grandement à la déforestation : </a:t>
            </a:r>
          </a:p>
          <a:p>
            <a:pPr marL="0" indent="0" algn="just">
              <a:buNone/>
            </a:pPr>
            <a:r>
              <a:rPr lang="fr-FR" altLang="fr-FR" sz="2400" dirty="0" smtClean="0">
                <a:solidFill>
                  <a:srgbClr val="FF0000"/>
                </a:solidFill>
                <a:latin typeface="Cooper Black" pitchFamily="16" charset="0"/>
              </a:rPr>
              <a:t>                La disparition des forêts est problématique pour la biodiversité</a:t>
            </a:r>
            <a:endParaRPr lang="fr-FR" altLang="fr-FR" sz="2400" dirty="0">
              <a:solidFill>
                <a:srgbClr val="FF0000"/>
              </a:solidFill>
              <a:latin typeface="Cooper Black" pitchFamily="16" charset="0"/>
            </a:endParaRPr>
          </a:p>
          <a:p>
            <a:pPr marL="0" indent="0">
              <a:buNone/>
            </a:pPr>
            <a:r>
              <a:rPr lang="fr-FR" altLang="fr-FR" sz="2800" dirty="0" smtClean="0">
                <a:solidFill>
                  <a:schemeClr val="bg1"/>
                </a:solidFill>
                <a:latin typeface="Cooper Black" pitchFamily="16" charset="0"/>
              </a:rPr>
              <a:t>L’eau est ressource naturelle qui s’épuise : </a:t>
            </a:r>
          </a:p>
          <a:p>
            <a:pPr marL="0" indent="0">
              <a:buNone/>
            </a:pPr>
            <a:r>
              <a:rPr lang="fr-FR" altLang="fr-FR" sz="2800" dirty="0" smtClean="0">
                <a:solidFill>
                  <a:schemeClr val="bg1"/>
                </a:solidFill>
                <a:latin typeface="Cooper Black" pitchFamily="16" charset="0"/>
              </a:rPr>
              <a:t>            </a:t>
            </a:r>
            <a:r>
              <a:rPr lang="fr-FR" altLang="fr-FR" sz="2400" dirty="0">
                <a:solidFill>
                  <a:srgbClr val="FF0000"/>
                </a:solidFill>
                <a:latin typeface="Cooper Black" pitchFamily="16" charset="0"/>
              </a:rPr>
              <a:t>Recycler le papier permet d’économiser les </a:t>
            </a:r>
            <a:r>
              <a:rPr lang="fr-FR" altLang="fr-FR" sz="2400" dirty="0" smtClean="0">
                <a:solidFill>
                  <a:srgbClr val="FF0000"/>
                </a:solidFill>
                <a:latin typeface="Cooper Black" pitchFamily="16" charset="0"/>
              </a:rPr>
              <a:t>réserves d’eau</a:t>
            </a:r>
            <a:endParaRPr lang="hu-HU" altLang="fr-FR" sz="2400" dirty="0">
              <a:solidFill>
                <a:srgbClr val="FF0000"/>
              </a:solidFill>
              <a:latin typeface="Cooper Black" pitchFamily="16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Flèche droite à entaille 4"/>
          <p:cNvSpPr/>
          <p:nvPr/>
        </p:nvSpPr>
        <p:spPr>
          <a:xfrm>
            <a:off x="627196" y="3429000"/>
            <a:ext cx="1008112" cy="360040"/>
          </a:xfrm>
          <a:prstGeom prst="notchedRightArrow">
            <a:avLst>
              <a:gd name="adj1" fmla="val 50000"/>
              <a:gd name="adj2" fmla="val 80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à entaille 5"/>
          <p:cNvSpPr/>
          <p:nvPr/>
        </p:nvSpPr>
        <p:spPr>
          <a:xfrm>
            <a:off x="539552" y="4797152"/>
            <a:ext cx="1008112" cy="360040"/>
          </a:xfrm>
          <a:prstGeom prst="notchedRightArrow">
            <a:avLst>
              <a:gd name="adj1" fmla="val 50000"/>
              <a:gd name="adj2" fmla="val 80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fr-FR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Bon d’accord …</a:t>
            </a:r>
            <a:br>
              <a:rPr lang="fr-FR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mais on fait quoi ?</a:t>
            </a:r>
            <a:endParaRPr lang="fr-FR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368396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8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492896"/>
            <a:ext cx="8640960" cy="3312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ON </a:t>
            </a:r>
            <a:r>
              <a:rPr lang="fr-FR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FAIT </a:t>
            </a:r>
          </a:p>
          <a:p>
            <a:pPr marL="0" indent="0" algn="ctr">
              <a:buNone/>
            </a:pPr>
            <a:r>
              <a:rPr lang="fr-FR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DU TRI SELECTIF !</a:t>
            </a:r>
            <a:endParaRPr lang="fr-FR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987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fr-FR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OUI…</a:t>
            </a:r>
            <a:br>
              <a:rPr lang="fr-FR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mais Comment ?</a:t>
            </a:r>
            <a:endParaRPr lang="fr-FR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368396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orbeille ajourée - 16 L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 t="17391" r="18261" b="8695"/>
          <a:stretch/>
        </p:blipFill>
        <p:spPr bwMode="auto">
          <a:xfrm>
            <a:off x="1427969" y="2485585"/>
            <a:ext cx="1876598" cy="23174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2 poubelles par salle de classe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Afficher l'image d'origine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t="11891" r="44126" b="23066"/>
          <a:stretch/>
        </p:blipFill>
        <p:spPr bwMode="auto">
          <a:xfrm>
            <a:off x="5940152" y="2060848"/>
            <a:ext cx="1888065" cy="27636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796136" y="493681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Pour le reste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91680" y="3274971"/>
            <a:ext cx="13681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Engravers MT" panose="02090707080505020304" pitchFamily="18" charset="0"/>
              </a:rPr>
              <a:t>PAPIER</a:t>
            </a:r>
            <a:endParaRPr lang="fr-FR" dirty="0">
              <a:solidFill>
                <a:srgbClr val="FF0000"/>
              </a:solidFill>
              <a:latin typeface="Engravers MT" panose="020907070805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34120" y="493681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B050"/>
                </a:solidFill>
              </a:rPr>
              <a:t>Pour le tri</a:t>
            </a:r>
            <a:endParaRPr lang="fr-FR" sz="3200" dirty="0">
              <a:solidFill>
                <a:srgbClr val="00B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44008" y="3196426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Sac plastique</a:t>
            </a:r>
            <a:endParaRPr lang="fr-FR" sz="2400" dirty="0"/>
          </a:p>
        </p:txBody>
      </p:sp>
      <p:cxnSp>
        <p:nvCxnSpPr>
          <p:cNvPr id="13" name="Connecteur droit avec flèche 12"/>
          <p:cNvCxnSpPr>
            <a:stCxn id="10" idx="0"/>
          </p:cNvCxnSpPr>
          <p:nvPr/>
        </p:nvCxnSpPr>
        <p:spPr>
          <a:xfrm flipV="1">
            <a:off x="5400092" y="2835399"/>
            <a:ext cx="436895" cy="3610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10" idx="2"/>
          </p:cNvCxnSpPr>
          <p:nvPr/>
        </p:nvCxnSpPr>
        <p:spPr>
          <a:xfrm flipH="1" flipV="1">
            <a:off x="5400092" y="4027423"/>
            <a:ext cx="756084" cy="9093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12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fr-FR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C’est quoi du papier ?</a:t>
            </a:r>
            <a:endParaRPr lang="fr-FR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368396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3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Corbeille ajourée - 16 L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 t="17391" r="18261" b="8695"/>
          <a:stretch/>
        </p:blipFill>
        <p:spPr bwMode="auto">
          <a:xfrm>
            <a:off x="5724128" y="3132381"/>
            <a:ext cx="2344719" cy="3111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5400" dirty="0" smtClean="0">
                <a:solidFill>
                  <a:srgbClr val="00B050"/>
                </a:solidFill>
              </a:rPr>
              <a:t>Tous les papiers se trient et se recyclent</a:t>
            </a:r>
            <a:endParaRPr lang="fr-FR" sz="54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2200" y="4183784"/>
            <a:ext cx="129099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Engravers MT" panose="02090707080505020304" pitchFamily="18" charset="0"/>
              </a:rPr>
              <a:t>PAPIER</a:t>
            </a:r>
          </a:p>
        </p:txBody>
      </p:sp>
      <p:pic>
        <p:nvPicPr>
          <p:cNvPr id="7" name="Image 6" descr="Afficher l'image d'origin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5" r="2953" b="15903"/>
          <a:stretch/>
        </p:blipFill>
        <p:spPr bwMode="auto">
          <a:xfrm>
            <a:off x="107504" y="2492896"/>
            <a:ext cx="5400600" cy="37511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Flèche courbée vers le bas 8"/>
          <p:cNvSpPr/>
          <p:nvPr/>
        </p:nvSpPr>
        <p:spPr>
          <a:xfrm>
            <a:off x="1331640" y="2204864"/>
            <a:ext cx="5830091" cy="1558368"/>
          </a:xfrm>
          <a:prstGeom prst="curvedDownArrow">
            <a:avLst>
              <a:gd name="adj1" fmla="val 25000"/>
              <a:gd name="adj2" fmla="val 51561"/>
              <a:gd name="adj3" fmla="val 5878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1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6" name="Espace réservé du contenu 5" descr="Afficher l'image d'origine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" t="5093" r="9431" b="10857"/>
          <a:stretch/>
        </p:blipFill>
        <p:spPr bwMode="auto">
          <a:xfrm>
            <a:off x="554182" y="2060848"/>
            <a:ext cx="2073602" cy="17491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3238694" y="3808293"/>
            <a:ext cx="286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Papiers gras ou souillés</a:t>
            </a:r>
          </a:p>
        </p:txBody>
      </p:sp>
      <p:pic>
        <p:nvPicPr>
          <p:cNvPr id="8" name="Image 7" descr="Résultat de recherche d'images pour &quot;papier gras ou souillé&quot;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146"/>
          <a:stretch/>
        </p:blipFill>
        <p:spPr bwMode="auto">
          <a:xfrm>
            <a:off x="3690780" y="2348880"/>
            <a:ext cx="1961340" cy="14594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1520" y="3808293"/>
            <a:ext cx="2823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fr-FR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apier </a:t>
            </a:r>
            <a:r>
              <a:rPr lang="fr-FR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essuie-tout usag</a:t>
            </a:r>
            <a:r>
              <a:rPr lang="fr-FR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é</a:t>
            </a:r>
          </a:p>
        </p:txBody>
      </p:sp>
      <p:pic>
        <p:nvPicPr>
          <p:cNvPr id="10" name="Image 9" descr="Afficher l'image d'origin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77625"/>
            <a:ext cx="205486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209332" y="5877272"/>
            <a:ext cx="2427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Mouchoirs </a:t>
            </a:r>
            <a:r>
              <a:rPr lang="fr-FR" dirty="0">
                <a:solidFill>
                  <a:srgbClr val="7030A0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en papier</a:t>
            </a:r>
            <a:endParaRPr lang="fr-FR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Image 11" descr="http://www.cndp.fr/crdp-toulouse/IMG/png/50edd_22-7_jus_pomme-2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8" t="4046" r="23122" b="6937"/>
          <a:stretch/>
        </p:blipFill>
        <p:spPr bwMode="auto">
          <a:xfrm>
            <a:off x="4119561" y="4268438"/>
            <a:ext cx="904875" cy="152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105708" y="5877272"/>
            <a:ext cx="276243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r-FR" dirty="0">
                <a:solidFill>
                  <a:srgbClr val="FFC000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cartons d'emballages </a:t>
            </a:r>
            <a:r>
              <a:rPr lang="fr-FR" dirty="0" smtClean="0">
                <a:solidFill>
                  <a:srgbClr val="FFC000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d'aliments </a:t>
            </a:r>
            <a:r>
              <a:rPr lang="fr-FR" dirty="0">
                <a:solidFill>
                  <a:srgbClr val="FFC000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imbibés</a:t>
            </a:r>
            <a:r>
              <a:rPr lang="fr-FR" sz="8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</a:t>
            </a:r>
            <a:endParaRPr lang="fr-FR" sz="3200" dirty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8064" y="836712"/>
            <a:ext cx="32920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4000" dirty="0" smtClean="0"/>
              <a:t>Et </a:t>
            </a:r>
            <a:r>
              <a:rPr lang="fr-FR" sz="4000" dirty="0"/>
              <a:t>le </a:t>
            </a:r>
            <a:r>
              <a:rPr lang="fr-FR" sz="4000" dirty="0" smtClean="0"/>
              <a:t>reste ici !</a:t>
            </a:r>
            <a:endParaRPr lang="fr-FR" sz="4000" dirty="0"/>
          </a:p>
        </p:txBody>
      </p:sp>
      <p:pic>
        <p:nvPicPr>
          <p:cNvPr id="15" name="Image 14" descr="http://www.cndp.fr/crdp-toulouse/IMG/png/50edd_22-6_trognon_pomme-2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6" t="7606" r="18049"/>
          <a:stretch/>
        </p:blipFill>
        <p:spPr bwMode="auto">
          <a:xfrm>
            <a:off x="2565141" y="850543"/>
            <a:ext cx="1019175" cy="1388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17910" y="1359932"/>
            <a:ext cx="181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L’alimentation</a:t>
            </a:r>
            <a:endParaRPr lang="fr-FR" b="1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083" y="3484354"/>
            <a:ext cx="1890713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lèche courbée vers le bas 16"/>
          <p:cNvSpPr/>
          <p:nvPr/>
        </p:nvSpPr>
        <p:spPr>
          <a:xfrm rot="1192282">
            <a:off x="3530348" y="1932511"/>
            <a:ext cx="4651919" cy="1296144"/>
          </a:xfrm>
          <a:prstGeom prst="curvedDownArrow">
            <a:avLst>
              <a:gd name="adj1" fmla="val 25000"/>
              <a:gd name="adj2" fmla="val 50000"/>
              <a:gd name="adj3" fmla="val 5900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fr-FR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Et après il devient quoi le papier ?</a:t>
            </a:r>
            <a:endParaRPr lang="fr-FR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368396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95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Afficher l'image d'origine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3097"/>
          <a:stretch/>
        </p:blipFill>
        <p:spPr bwMode="auto">
          <a:xfrm>
            <a:off x="1187624" y="908720"/>
            <a:ext cx="6733849" cy="5487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99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/>
          </a:bodyPr>
          <a:lstStyle/>
          <a:p>
            <a:r>
              <a:rPr lang="fr-FR" sz="5400" dirty="0" smtClean="0">
                <a:latin typeface="Arial Black" panose="020B0A04020102020204" pitchFamily="34" charset="0"/>
              </a:rPr>
              <a:t>PROJET 1</a:t>
            </a:r>
            <a:endParaRPr lang="fr-FR" sz="5400" dirty="0">
              <a:latin typeface="Arial Black" panose="020B0A040201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2636912"/>
            <a:ext cx="8136904" cy="31683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6600" dirty="0" smtClean="0">
                <a:solidFill>
                  <a:srgbClr val="00B050"/>
                </a:solidFill>
              </a:rPr>
              <a:t>LE TRI DU PAPIER DANS LES SALLES DE CLASSE</a:t>
            </a:r>
            <a:endParaRPr lang="fr-FR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notre papier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708920"/>
            <a:ext cx="8229600" cy="2880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dirty="0" smtClean="0">
                <a:solidFill>
                  <a:srgbClr val="00B050"/>
                </a:solidFill>
              </a:rPr>
              <a:t>Le papier qu’on va collecter sera emmené vers la </a:t>
            </a:r>
            <a:r>
              <a:rPr lang="fr-FR" sz="4000" b="1" cap="all" dirty="0" smtClean="0">
                <a:solidFill>
                  <a:srgbClr val="00B050"/>
                </a:solidFill>
                <a:latin typeface="Arial"/>
              </a:rPr>
              <a:t>DÉCHÈTERIE</a:t>
            </a:r>
            <a:r>
              <a:rPr lang="fr-FR" sz="4000" dirty="0" smtClean="0">
                <a:solidFill>
                  <a:srgbClr val="00B050"/>
                </a:solidFill>
              </a:rPr>
              <a:t> des </a:t>
            </a:r>
            <a:r>
              <a:rPr lang="fr-FR" sz="4000" dirty="0">
                <a:solidFill>
                  <a:srgbClr val="00B050"/>
                </a:solidFill>
              </a:rPr>
              <a:t> </a:t>
            </a:r>
            <a:r>
              <a:rPr lang="fr-FR" sz="4000" dirty="0" smtClean="0">
                <a:solidFill>
                  <a:srgbClr val="00B050"/>
                </a:solidFill>
              </a:rPr>
              <a:t>Hauts-de-Bièvre située à Verrière le Buisson</a:t>
            </a:r>
            <a:endParaRPr lang="fr-FR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98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249289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fr-FR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fr-FR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fr-FR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On </a:t>
            </a:r>
            <a:r>
              <a:rPr lang="fr-FR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compte</a:t>
            </a:r>
            <a:r>
              <a:rPr lang="fr-FR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fr-FR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fr-FR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sur vous </a:t>
            </a:r>
            <a:r>
              <a:rPr lang="fr-FR" sz="5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!</a:t>
            </a:r>
            <a:endParaRPr lang="fr-FR" sz="5400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Afficher l'image d'origine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" t="10741" r="5627" b="8952"/>
          <a:stretch/>
        </p:blipFill>
        <p:spPr bwMode="auto">
          <a:xfrm>
            <a:off x="3419872" y="3501008"/>
            <a:ext cx="3960440" cy="29940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 descr="Afficher l'image d'origin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66748"/>
            <a:ext cx="148590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Afficher l'image d'origin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37334" r="7143" b="32000"/>
          <a:stretch/>
        </p:blipFill>
        <p:spPr bwMode="auto">
          <a:xfrm>
            <a:off x="5436096" y="2708921"/>
            <a:ext cx="1388318" cy="1289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Bulle ronde 7"/>
          <p:cNvSpPr/>
          <p:nvPr/>
        </p:nvSpPr>
        <p:spPr>
          <a:xfrm>
            <a:off x="323528" y="82887"/>
            <a:ext cx="3672408" cy="2250116"/>
          </a:xfrm>
          <a:prstGeom prst="wedgeEllipseCallout">
            <a:avLst>
              <a:gd name="adj1" fmla="val 58877"/>
              <a:gd name="adj2" fmla="val 73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Casse toi !</a:t>
            </a:r>
            <a:endParaRPr lang="fr-FR" sz="3200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572000" y="82887"/>
            <a:ext cx="4114800" cy="1764201"/>
          </a:xfrm>
          <a:prstGeom prst="wedgeEllipseCallout">
            <a:avLst>
              <a:gd name="adj1" fmla="val -10483"/>
              <a:gd name="adj2" fmla="val 11284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Oh non, pas encore !</a:t>
            </a:r>
            <a:endParaRPr lang="fr-F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8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r>
              <a:rPr lang="fr-FR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Pourquoi trier le papier ?</a:t>
            </a:r>
            <a:endParaRPr lang="fr-FR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368396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1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11560" y="582067"/>
            <a:ext cx="8064896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b="1" dirty="0" smtClean="0">
              <a:latin typeface="Arial Black" panose="020B0A04020102020204" pitchFamily="34" charset="0"/>
            </a:endParaRPr>
          </a:p>
          <a:p>
            <a:r>
              <a:rPr lang="fr-FR" sz="2800" b="1" dirty="0" smtClean="0">
                <a:latin typeface="Arial Black" panose="020B0A04020102020204" pitchFamily="34" charset="0"/>
              </a:rPr>
              <a:t>Objectifs communs à tous :</a:t>
            </a:r>
          </a:p>
          <a:p>
            <a:endParaRPr lang="fr-FR" sz="1400" dirty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B050"/>
                </a:solidFill>
              </a:rPr>
              <a:t>Pour économiser des ressources </a:t>
            </a:r>
            <a:r>
              <a:rPr lang="fr-FR" sz="2400" dirty="0" smtClean="0"/>
              <a:t>: </a:t>
            </a:r>
          </a:p>
          <a:p>
            <a:endParaRPr lang="fr-FR" sz="1000" dirty="0"/>
          </a:p>
          <a:p>
            <a:pPr marL="342900" indent="-342900" algn="just">
              <a:buClr>
                <a:srgbClr val="00B050"/>
              </a:buClr>
              <a:buFont typeface="Symbol" panose="05050102010706020507" pitchFamily="18" charset="2"/>
              <a:buChar char=""/>
            </a:pPr>
            <a:r>
              <a:rPr lang="fr-FR" sz="2400" dirty="0" smtClean="0"/>
              <a:t>la fabrication de papier recyclé consomme 6 fois moins d’eau, 2 fois moins d’énergie et génère 25 fois moins de déchets chimiques</a:t>
            </a:r>
          </a:p>
          <a:p>
            <a:endParaRPr lang="fr-FR" sz="1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B050"/>
                </a:solidFill>
              </a:rPr>
              <a:t>Pour réduire les volumes de déchets </a:t>
            </a:r>
            <a:endParaRPr lang="fr-FR" sz="2000" dirty="0"/>
          </a:p>
          <a:p>
            <a:pPr marL="342900" indent="-342900" algn="just">
              <a:buClr>
                <a:srgbClr val="00B050"/>
              </a:buClr>
              <a:buFont typeface="Symbol" panose="05050102010706020507" pitchFamily="18" charset="2"/>
              <a:buChar char=""/>
            </a:pPr>
            <a:r>
              <a:rPr lang="fr-FR" sz="2400" dirty="0"/>
              <a:t>1</a:t>
            </a:r>
            <a:r>
              <a:rPr lang="fr-FR" sz="2000" dirty="0" smtClean="0"/>
              <a:t> </a:t>
            </a:r>
            <a:r>
              <a:rPr lang="fr-FR" sz="2400" dirty="0" smtClean="0"/>
              <a:t>tonne </a:t>
            </a:r>
            <a:r>
              <a:rPr lang="fr-FR" sz="2400" dirty="0"/>
              <a:t>de papier recyclé, c’est aussi 3 à 5 tonnes de bois économisés, autant de volumes qui ne seront pas incinérés ou mis en décharge</a:t>
            </a:r>
            <a:r>
              <a:rPr lang="fr-FR" sz="2400" dirty="0" smtClean="0"/>
              <a:t>.</a:t>
            </a:r>
          </a:p>
          <a:p>
            <a:pPr>
              <a:buClr>
                <a:srgbClr val="00B050"/>
              </a:buClr>
            </a:pPr>
            <a:endParaRPr lang="fr-FR" sz="1000" dirty="0" smtClean="0">
              <a:solidFill>
                <a:srgbClr val="00B050"/>
              </a:solidFill>
            </a:endParaRPr>
          </a:p>
          <a:p>
            <a:pPr marL="457200" indent="-4572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B050"/>
                </a:solidFill>
              </a:rPr>
              <a:t>Pour </a:t>
            </a:r>
            <a:r>
              <a:rPr lang="fr-FR" sz="2800" dirty="0" smtClean="0">
                <a:solidFill>
                  <a:srgbClr val="00B050"/>
                </a:solidFill>
              </a:rPr>
              <a:t>créer des emplois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buClr>
                <a:srgbClr val="00B050"/>
              </a:buClr>
            </a:pPr>
            <a:endParaRPr lang="fr-FR" sz="1000" dirty="0" smtClean="0"/>
          </a:p>
          <a:p>
            <a:pPr marL="342900" indent="-342900" algn="just">
              <a:buClr>
                <a:srgbClr val="00B050"/>
              </a:buClr>
              <a:buFont typeface="Symbol" panose="05050102010706020507" pitchFamily="18" charset="2"/>
              <a:buChar char=""/>
            </a:pPr>
            <a:r>
              <a:rPr lang="fr-FR" sz="2400" dirty="0"/>
              <a:t>Le recyclage permet aussi de </a:t>
            </a:r>
            <a:r>
              <a:rPr lang="fr-FR" sz="2400" dirty="0" smtClean="0"/>
              <a:t>créer </a:t>
            </a:r>
            <a:r>
              <a:rPr lang="fr-FR" sz="2400" dirty="0"/>
              <a:t>plus d’emplois que l’enfouissement ou </a:t>
            </a:r>
            <a:r>
              <a:rPr lang="fr-FR" sz="2400" dirty="0" smtClean="0"/>
              <a:t>l’incinération.</a:t>
            </a:r>
          </a:p>
          <a:p>
            <a:pPr algn="just">
              <a:buClr>
                <a:srgbClr val="00B050"/>
              </a:buClr>
            </a:pP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825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1090575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 Black" panose="020B0A04020102020204" pitchFamily="34" charset="0"/>
              </a:rPr>
              <a:t>Les papiers ont </a:t>
            </a:r>
            <a:r>
              <a:rPr lang="fr-FR" sz="2800" dirty="0" smtClean="0">
                <a:latin typeface="Arial Black" panose="020B0A04020102020204" pitchFamily="34" charset="0"/>
              </a:rPr>
              <a:t>plusieurs vies : recyclables </a:t>
            </a:r>
            <a:r>
              <a:rPr lang="fr-FR" sz="2800" dirty="0">
                <a:latin typeface="Arial Black" panose="020B0A04020102020204" pitchFamily="34" charset="0"/>
              </a:rPr>
              <a:t>jusqu’à cinq fois</a:t>
            </a:r>
          </a:p>
        </p:txBody>
      </p:sp>
      <p:pic>
        <p:nvPicPr>
          <p:cNvPr id="2050" name="Picture 2" descr="http://www.natura-sciences.com/wordpress/wp-content/uploads/2012/10/ecofolio-campagne-sensibilisation-affi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65" y="2204864"/>
            <a:ext cx="6416277" cy="415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40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r>
              <a:rPr lang="fr-FR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Pourquoi trier le papier ?</a:t>
            </a:r>
            <a:endParaRPr lang="fr-FR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368396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95536" y="3212976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Au lycée ?</a:t>
            </a:r>
            <a:endParaRPr lang="fr-F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8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96944" cy="5616624"/>
          </a:xfrm>
        </p:spPr>
        <p:txBody>
          <a:bodyPr>
            <a:normAutofit/>
          </a:bodyPr>
          <a:lstStyle/>
          <a:p>
            <a:pPr defTabSz="396000">
              <a:defRPr/>
            </a:pPr>
            <a:r>
              <a:rPr lang="fr-FR" sz="3200" b="1" dirty="0" smtClean="0">
                <a:ln w="11430"/>
                <a:solidFill>
                  <a:schemeClr val="tx1"/>
                </a:solidFill>
              </a:rPr>
              <a:t>Besoin </a:t>
            </a:r>
            <a:r>
              <a:rPr lang="fr-FR" sz="3200" b="1" dirty="0">
                <a:ln w="11430"/>
                <a:solidFill>
                  <a:schemeClr val="tx1"/>
                </a:solidFill>
              </a:rPr>
              <a:t>moyen en papier d'un élève pour une année </a:t>
            </a:r>
            <a:r>
              <a:rPr lang="fr-FR" sz="3200" b="1" dirty="0" smtClean="0">
                <a:ln w="11430"/>
                <a:solidFill>
                  <a:schemeClr val="tx1"/>
                </a:solidFill>
              </a:rPr>
              <a:t>scolaire </a:t>
            </a:r>
            <a:r>
              <a:rPr lang="fr-FR" sz="4400" b="1" dirty="0" smtClean="0">
                <a:ln w="11430"/>
                <a:solidFill>
                  <a:schemeClr val="tx1"/>
                </a:solidFill>
              </a:rPr>
              <a:t>:</a:t>
            </a:r>
            <a:br>
              <a:rPr lang="fr-FR" sz="4400" b="1" dirty="0" smtClean="0">
                <a:ln w="11430"/>
                <a:solidFill>
                  <a:schemeClr val="tx1"/>
                </a:solidFill>
              </a:rPr>
            </a:br>
            <a:r>
              <a:rPr lang="fr-FR" sz="3100" b="1" dirty="0" smtClean="0">
                <a:ln w="11430"/>
                <a:solidFill>
                  <a:srgbClr val="00B050"/>
                </a:solidFill>
              </a:rPr>
              <a:t>- Pour une utilisation pédagogique</a:t>
            </a:r>
            <a:r>
              <a:rPr lang="fr-FR" sz="5400" b="1" dirty="0" smtClean="0">
                <a:ln w="11430"/>
                <a:solidFill>
                  <a:schemeClr val="tx1"/>
                </a:solidFill>
              </a:rPr>
              <a:t/>
            </a:r>
            <a:br>
              <a:rPr lang="fr-FR" sz="5400" b="1" dirty="0" smtClean="0">
                <a:ln w="11430"/>
                <a:solidFill>
                  <a:schemeClr val="tx1"/>
                </a:solidFill>
              </a:rPr>
            </a:br>
            <a:r>
              <a:rPr lang="fr-FR" sz="2000" dirty="0" smtClean="0">
                <a:solidFill>
                  <a:srgbClr val="000000"/>
                </a:solidFill>
                <a:latin typeface="Century Gothic" pitchFamily="32" charset="0"/>
              </a:rPr>
              <a:t>l’équivalent de 20 </a:t>
            </a:r>
            <a:r>
              <a:rPr lang="fr-FR" sz="2000" dirty="0">
                <a:solidFill>
                  <a:srgbClr val="000000"/>
                </a:solidFill>
                <a:latin typeface="Century Gothic" pitchFamily="32" charset="0"/>
              </a:rPr>
              <a:t>cahiers – </a:t>
            </a:r>
            <a:r>
              <a:rPr lang="fr-FR" sz="2000" dirty="0">
                <a:solidFill>
                  <a:srgbClr val="FF0000"/>
                </a:solidFill>
                <a:latin typeface="Century Gothic" pitchFamily="32" charset="0"/>
              </a:rPr>
              <a:t>5 kg</a:t>
            </a:r>
            <a:r>
              <a:rPr lang="ro-RO" sz="2000" dirty="0">
                <a:solidFill>
                  <a:srgbClr val="000000"/>
                </a:solidFill>
                <a:latin typeface="Century Gothic" pitchFamily="32" charset="0"/>
              </a:rPr>
              <a:t/>
            </a:r>
            <a:br>
              <a:rPr lang="ro-RO" sz="2000" dirty="0">
                <a:solidFill>
                  <a:srgbClr val="000000"/>
                </a:solidFill>
                <a:latin typeface="Century Gothic" pitchFamily="32" charset="0"/>
              </a:rPr>
            </a:br>
            <a:r>
              <a:rPr lang="fr-FR" sz="2000" dirty="0">
                <a:solidFill>
                  <a:srgbClr val="000000"/>
                </a:solidFill>
                <a:latin typeface="Century Gothic" pitchFamily="32" charset="0"/>
              </a:rPr>
              <a:t>150 feuilles A4 –</a:t>
            </a:r>
            <a:r>
              <a:rPr lang="fr-FR" sz="2000" dirty="0">
                <a:solidFill>
                  <a:srgbClr val="FF0000"/>
                </a:solidFill>
                <a:latin typeface="Century Gothic" pitchFamily="32" charset="0"/>
              </a:rPr>
              <a:t> 750 gr</a:t>
            </a:r>
            <a:r>
              <a:rPr lang="fr-FR" sz="2000" dirty="0">
                <a:solidFill>
                  <a:srgbClr val="000000"/>
                </a:solidFill>
                <a:latin typeface="Century Gothic" pitchFamily="32" charset="0"/>
              </a:rPr>
              <a:t/>
            </a:r>
            <a:br>
              <a:rPr lang="fr-FR" sz="2000" dirty="0">
                <a:solidFill>
                  <a:srgbClr val="000000"/>
                </a:solidFill>
                <a:latin typeface="Century Gothic" pitchFamily="32" charset="0"/>
              </a:rPr>
            </a:br>
            <a:r>
              <a:rPr lang="fr-FR" sz="2000" dirty="0" smtClean="0">
                <a:solidFill>
                  <a:srgbClr val="000000"/>
                </a:solidFill>
                <a:latin typeface="Century Gothic" pitchFamily="32" charset="0"/>
              </a:rPr>
              <a:t> 8 </a:t>
            </a:r>
            <a:r>
              <a:rPr lang="fr-FR" sz="2000" dirty="0">
                <a:solidFill>
                  <a:srgbClr val="000000"/>
                </a:solidFill>
                <a:latin typeface="Century Gothic" pitchFamily="32" charset="0"/>
              </a:rPr>
              <a:t>livres de classe – </a:t>
            </a:r>
            <a:r>
              <a:rPr lang="fr-FR" sz="2000" dirty="0" smtClean="0">
                <a:solidFill>
                  <a:srgbClr val="FF0000"/>
                </a:solidFill>
                <a:latin typeface="Century Gothic" pitchFamily="32" charset="0"/>
              </a:rPr>
              <a:t>1 kg</a:t>
            </a:r>
            <a:r>
              <a:rPr lang="fr-FR" sz="2400" dirty="0" smtClean="0">
                <a:solidFill>
                  <a:srgbClr val="FF0000"/>
                </a:solidFill>
                <a:latin typeface="Century Gothic" pitchFamily="32" charset="0"/>
              </a:rPr>
              <a:t/>
            </a:r>
            <a:br>
              <a:rPr lang="fr-FR" sz="2400" dirty="0" smtClean="0">
                <a:solidFill>
                  <a:srgbClr val="FF0000"/>
                </a:solidFill>
                <a:latin typeface="Century Gothic" pitchFamily="32" charset="0"/>
              </a:rPr>
            </a:br>
            <a:r>
              <a:rPr lang="fr-FR" sz="3100" b="1" dirty="0">
                <a:ln w="11430"/>
                <a:solidFill>
                  <a:srgbClr val="00B050"/>
                </a:solidFill>
              </a:rPr>
              <a:t>- Mais aussi </a:t>
            </a:r>
            <a:r>
              <a:rPr lang="fr-FR" sz="2800" dirty="0" smtClean="0">
                <a:solidFill>
                  <a:srgbClr val="FF0000"/>
                </a:solidFill>
                <a:latin typeface="Century Gothic" pitchFamily="32" charset="0"/>
              </a:rPr>
              <a:t/>
            </a:r>
            <a:br>
              <a:rPr lang="fr-FR" sz="2800" dirty="0" smtClean="0">
                <a:solidFill>
                  <a:srgbClr val="FF0000"/>
                </a:solidFill>
                <a:latin typeface="Century Gothic" pitchFamily="32" charset="0"/>
              </a:rPr>
            </a:br>
            <a:r>
              <a:rPr lang="fr-FR" sz="2000" dirty="0" smtClean="0">
                <a:solidFill>
                  <a:srgbClr val="000000"/>
                </a:solidFill>
                <a:latin typeface="Century Gothic" pitchFamily="32" charset="0"/>
              </a:rPr>
              <a:t>100 </a:t>
            </a:r>
            <a:r>
              <a:rPr lang="fr-FR" sz="2000" dirty="0">
                <a:solidFill>
                  <a:srgbClr val="000000"/>
                </a:solidFill>
                <a:latin typeface="Century Gothic" pitchFamily="32" charset="0"/>
              </a:rPr>
              <a:t>rouleaux de papier toilette – </a:t>
            </a:r>
            <a:r>
              <a:rPr lang="fr-FR" sz="2000" dirty="0">
                <a:solidFill>
                  <a:srgbClr val="FF0000"/>
                </a:solidFill>
                <a:latin typeface="Century Gothic" pitchFamily="32" charset="0"/>
              </a:rPr>
              <a:t>9kg</a:t>
            </a:r>
            <a:r>
              <a:rPr lang="fr-FR" sz="2000" dirty="0">
                <a:solidFill>
                  <a:srgbClr val="000000"/>
                </a:solidFill>
                <a:latin typeface="Century Gothic" pitchFamily="32" charset="0"/>
              </a:rPr>
              <a:t/>
            </a:r>
            <a:br>
              <a:rPr lang="fr-FR" sz="2000" dirty="0">
                <a:solidFill>
                  <a:srgbClr val="000000"/>
                </a:solidFill>
                <a:latin typeface="Century Gothic" pitchFamily="32" charset="0"/>
              </a:rPr>
            </a:br>
            <a:r>
              <a:rPr lang="fr-FR" sz="2000" dirty="0">
                <a:solidFill>
                  <a:srgbClr val="000000"/>
                </a:solidFill>
                <a:latin typeface="Century Gothic" pitchFamily="32" charset="0"/>
              </a:rPr>
              <a:t> papier d'emballage, serviettes, carton – </a:t>
            </a:r>
            <a:r>
              <a:rPr lang="fr-FR" sz="2000" dirty="0">
                <a:solidFill>
                  <a:srgbClr val="FF0000"/>
                </a:solidFill>
                <a:latin typeface="Century Gothic" pitchFamily="32" charset="0"/>
              </a:rPr>
              <a:t>1,5 kg</a:t>
            </a:r>
            <a:r>
              <a:rPr lang="fr-FR" sz="2000" dirty="0">
                <a:solidFill>
                  <a:srgbClr val="000000"/>
                </a:solidFill>
                <a:latin typeface="Century Gothic" pitchFamily="32" charset="0"/>
              </a:rPr>
              <a:t/>
            </a:r>
            <a:br>
              <a:rPr lang="fr-FR" sz="2000" dirty="0">
                <a:solidFill>
                  <a:srgbClr val="000000"/>
                </a:solidFill>
                <a:latin typeface="Century Gothic" pitchFamily="32" charset="0"/>
              </a:rPr>
            </a:br>
            <a:r>
              <a:rPr lang="fr-FR" sz="2000" dirty="0">
                <a:solidFill>
                  <a:srgbClr val="000000"/>
                </a:solidFill>
                <a:latin typeface="Century Gothic" pitchFamily="32" charset="0"/>
              </a:rPr>
              <a:t> mouchoirs en papier: 80 paquets par an : </a:t>
            </a:r>
            <a:r>
              <a:rPr lang="fr-FR" sz="2000" dirty="0">
                <a:solidFill>
                  <a:srgbClr val="FF0000"/>
                </a:solidFill>
                <a:latin typeface="Century Gothic" pitchFamily="32" charset="0"/>
              </a:rPr>
              <a:t>1,7 </a:t>
            </a:r>
            <a:r>
              <a:rPr lang="fr-FR" sz="2000" dirty="0" smtClean="0">
                <a:solidFill>
                  <a:srgbClr val="FF0000"/>
                </a:solidFill>
                <a:latin typeface="Century Gothic" pitchFamily="32" charset="0"/>
              </a:rPr>
              <a:t>kg</a:t>
            </a:r>
            <a:br>
              <a:rPr lang="fr-FR" sz="2000" dirty="0" smtClean="0">
                <a:solidFill>
                  <a:srgbClr val="FF0000"/>
                </a:solidFill>
                <a:latin typeface="Century Gothic" pitchFamily="32" charset="0"/>
              </a:rPr>
            </a:br>
            <a:r>
              <a:rPr lang="fr-FR" sz="2400" dirty="0" smtClean="0">
                <a:solidFill>
                  <a:srgbClr val="FF0000"/>
                </a:solidFill>
                <a:latin typeface="Century Gothic" pitchFamily="32" charset="0"/>
              </a:rPr>
              <a:t/>
            </a:r>
            <a:br>
              <a:rPr lang="fr-FR" sz="2400" dirty="0" smtClean="0">
                <a:solidFill>
                  <a:srgbClr val="FF0000"/>
                </a:solidFill>
                <a:latin typeface="Century Gothic" pitchFamily="32" charset="0"/>
              </a:rPr>
            </a:br>
            <a:r>
              <a:rPr lang="fr-FR" sz="2400" dirty="0" smtClean="0">
                <a:solidFill>
                  <a:srgbClr val="FF0000"/>
                </a:solidFill>
                <a:latin typeface="Century Gothic" pitchFamily="32" charset="0"/>
              </a:rPr>
              <a:t/>
            </a:r>
            <a:br>
              <a:rPr lang="fr-FR" sz="2400" dirty="0" smtClean="0">
                <a:solidFill>
                  <a:srgbClr val="FF0000"/>
                </a:solidFill>
                <a:latin typeface="Century Gothic" pitchFamily="32" charset="0"/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Téglalap 2"/>
          <p:cNvSpPr>
            <a:spLocks noChangeArrowheads="1"/>
          </p:cNvSpPr>
          <p:nvPr/>
        </p:nvSpPr>
        <p:spPr bwMode="auto">
          <a:xfrm>
            <a:off x="251520" y="4919008"/>
            <a:ext cx="8784976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fr-FR" altLang="fr-FR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Soit: 28 </a:t>
            </a:r>
            <a:r>
              <a:rPr lang="fr-FR" altLang="fr-FR" sz="2800" dirty="0">
                <a:solidFill>
                  <a:srgbClr val="FF0000"/>
                </a:solidFill>
                <a:latin typeface="Calibri" panose="020F0502020204030204" pitchFamily="34" charset="0"/>
              </a:rPr>
              <a:t>kg de papier par an, donc </a:t>
            </a:r>
            <a:r>
              <a:rPr lang="fr-FR" altLang="fr-FR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19,5 </a:t>
            </a:r>
            <a:r>
              <a:rPr lang="fr-FR" altLang="fr-FR" sz="2800" dirty="0">
                <a:solidFill>
                  <a:srgbClr val="FF0000"/>
                </a:solidFill>
                <a:latin typeface="Calibri" panose="020F0502020204030204" pitchFamily="34" charset="0"/>
              </a:rPr>
              <a:t>l d'eau consommée</a:t>
            </a:r>
            <a:r>
              <a:rPr lang="ro-RO" altLang="fr-FR" sz="2800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endParaRPr lang="fr-FR" altLang="fr-FR" sz="28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altLang="fr-FR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En </a:t>
            </a:r>
            <a:r>
              <a:rPr lang="fr-FR" altLang="fr-FR" sz="3200" dirty="0">
                <a:solidFill>
                  <a:srgbClr val="00B050"/>
                </a:solidFill>
                <a:latin typeface="Calibri" panose="020F0502020204030204" pitchFamily="34" charset="0"/>
              </a:rPr>
              <a:t>faisant un calcul pour les 794 élèves </a:t>
            </a:r>
            <a:r>
              <a:rPr lang="fr-FR" altLang="fr-FR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du lycée : </a:t>
            </a:r>
          </a:p>
          <a:p>
            <a:pPr algn="just"/>
            <a:r>
              <a:rPr lang="fr-FR" altLang="fr-FR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3 </a:t>
            </a:r>
            <a:r>
              <a:rPr lang="fr-FR" altLang="fr-FR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tonnes de papier et </a:t>
            </a:r>
            <a:r>
              <a:rPr lang="fr-FR" altLang="fr-FR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18 177 </a:t>
            </a:r>
            <a:r>
              <a:rPr lang="fr-FR" altLang="fr-FR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l d'eau consommée</a:t>
            </a:r>
            <a:r>
              <a:rPr lang="ro-RO" altLang="fr-FR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.</a:t>
            </a:r>
            <a:endParaRPr lang="fr-FR" altLang="fr-FR" sz="32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 smtClean="0">
                <a:solidFill>
                  <a:srgbClr val="00B050"/>
                </a:solidFill>
              </a:rPr>
              <a:t>La quantité de papier jetée chaque année dans les classes est estimée à : </a:t>
            </a:r>
            <a:endParaRPr lang="fr-FR" sz="4000" dirty="0">
              <a:solidFill>
                <a:srgbClr val="00B050"/>
              </a:solidFill>
            </a:endParaRPr>
          </a:p>
        </p:txBody>
      </p:sp>
      <p:pic>
        <p:nvPicPr>
          <p:cNvPr id="6" name="Espace réservé du contenu 5" descr="http://www.lyc-cassin-gonesse.ac-versailles.fr/local/cache-vignettes/L600xH424/campagne_poubellesbleues_2-34e6c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7" t="36556" r="4500" b="5660"/>
          <a:stretch/>
        </p:blipFill>
        <p:spPr bwMode="auto">
          <a:xfrm>
            <a:off x="971600" y="2132856"/>
            <a:ext cx="6480720" cy="31638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0863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http://www.lyc-cassin-gonesse.ac-versailles.fr/local/cache-vignettes/L600xH424/campagne_poubellesbleues_3-f2258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19811" r="4000" b="5189"/>
          <a:stretch/>
        </p:blipFill>
        <p:spPr bwMode="auto">
          <a:xfrm>
            <a:off x="395536" y="1124744"/>
            <a:ext cx="8352927" cy="50236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0533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1590</TotalTime>
  <Words>246</Words>
  <Application>Microsoft Office PowerPoint</Application>
  <PresentationFormat>Affichage à l'écran (4:3)</PresentationFormat>
  <Paragraphs>57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6" baseType="lpstr">
      <vt:lpstr>Aharoni</vt:lpstr>
      <vt:lpstr>Arial</vt:lpstr>
      <vt:lpstr>Arial Black</vt:lpstr>
      <vt:lpstr>Calibri</vt:lpstr>
      <vt:lpstr>Century Gothic</vt:lpstr>
      <vt:lpstr>Constantia</vt:lpstr>
      <vt:lpstr>Cooper Black</vt:lpstr>
      <vt:lpstr>Engravers MT</vt:lpstr>
      <vt:lpstr>Symbol</vt:lpstr>
      <vt:lpstr>Times New Roman</vt:lpstr>
      <vt:lpstr>Verdana</vt:lpstr>
      <vt:lpstr>Wingdings 2</vt:lpstr>
      <vt:lpstr>Débit</vt:lpstr>
      <vt:lpstr>1_Débit</vt:lpstr>
      <vt:lpstr>Projet E3D Lycée Emmanuel Mounier Année 2016-2017</vt:lpstr>
      <vt:lpstr>PROJET 1</vt:lpstr>
      <vt:lpstr>Pourquoi trier le papier ?</vt:lpstr>
      <vt:lpstr>Présentation PowerPoint</vt:lpstr>
      <vt:lpstr>Présentation PowerPoint</vt:lpstr>
      <vt:lpstr>Pourquoi trier le papier ?</vt:lpstr>
      <vt:lpstr>Besoin moyen en papier d'un élève pour une année scolaire : - Pour une utilisation pédagogique l’équivalent de 20 cahiers – 5 kg 150 feuilles A4 – 750 gr  8 livres de classe – 1 kg - Mais aussi  100 rouleaux de papier toilette – 9kg  papier d'emballage, serviettes, carton – 1,5 kg  mouchoirs en papier: 80 paquets par an : 1,7 kg   </vt:lpstr>
      <vt:lpstr>La quantité de papier jetée chaque année dans les classes est estimée à : </vt:lpstr>
      <vt:lpstr>Présentation PowerPoint</vt:lpstr>
      <vt:lpstr>En résumé : </vt:lpstr>
      <vt:lpstr>Bon d’accord … mais on fait quoi ?</vt:lpstr>
      <vt:lpstr>Présentation PowerPoint</vt:lpstr>
      <vt:lpstr>OUI… mais Comment ?</vt:lpstr>
      <vt:lpstr>2 poubelles par salle de classe</vt:lpstr>
      <vt:lpstr>C’est quoi du papier ?</vt:lpstr>
      <vt:lpstr>Tous les papiers se trient et se recyclent</vt:lpstr>
      <vt:lpstr> </vt:lpstr>
      <vt:lpstr>Et après il devient quoi le papier ?</vt:lpstr>
      <vt:lpstr>Présentation PowerPoint</vt:lpstr>
      <vt:lpstr>Et notre papier ?</vt:lpstr>
      <vt:lpstr> On compte  sur vous !</vt:lpstr>
      <vt:lpstr>Oh non, pas encore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E3D Lycée Emmanuel Mounier Année 2016-2017</dc:title>
  <dc:creator>lydie</dc:creator>
  <cp:lastModifiedBy>Adrien</cp:lastModifiedBy>
  <cp:revision>31</cp:revision>
  <dcterms:created xsi:type="dcterms:W3CDTF">2016-09-21T13:58:57Z</dcterms:created>
  <dcterms:modified xsi:type="dcterms:W3CDTF">2016-11-01T16:15:54Z</dcterms:modified>
</cp:coreProperties>
</file>